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2539" r:id="rId3"/>
    <p:sldId id="2541" r:id="rId4"/>
    <p:sldId id="2542" r:id="rId5"/>
    <p:sldId id="2554" r:id="rId6"/>
    <p:sldId id="2543" r:id="rId7"/>
    <p:sldId id="2544" r:id="rId8"/>
    <p:sldId id="2556" r:id="rId9"/>
    <p:sldId id="2545" r:id="rId10"/>
    <p:sldId id="2547" r:id="rId11"/>
    <p:sldId id="2548" r:id="rId12"/>
    <p:sldId id="2549" r:id="rId13"/>
    <p:sldId id="2557" r:id="rId14"/>
    <p:sldId id="2558" r:id="rId15"/>
    <p:sldId id="2559" r:id="rId16"/>
    <p:sldId id="2550" r:id="rId17"/>
    <p:sldId id="2552" r:id="rId18"/>
    <p:sldId id="2553" r:id="rId19"/>
    <p:sldId id="2561" r:id="rId20"/>
    <p:sldId id="2562" r:id="rId21"/>
    <p:sldId id="2563" r:id="rId22"/>
    <p:sldId id="2566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bin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bin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bin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26885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18.1　平行四边形的性质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平行四边形的性质（二）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0" name="yt_shape_10180"/>
          <p:cNvSpPr txBox="1"/>
          <p:nvPr/>
        </p:nvSpPr>
        <p:spPr>
          <a:xfrm>
            <a:off x="540119" y="136282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7d45,isEnd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高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13c0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181" name="yt_shape_10181" title="H_150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99910" y="3429000"/>
            <a:ext cx="3464361" cy="1907623"/>
            <a:chOff x="0" y="0"/>
            <a:chExt cx="3464361" cy="1907623"/>
          </a:xfrm>
        </p:grpSpPr>
        <p:pic>
          <p:nvPicPr>
            <p:cNvPr id="2" name="yt_image_10181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88107" cy="1317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83" name="yt_shape_10183" descr="{&quot;rangeId&quot;:0,&quot;IgnoreLineSpacing&quot;:1}"/>
            <p:cNvSpPr txBox="1"/>
            <p:nvPr/>
          </p:nvSpPr>
          <p:spPr>
            <a:xfrm>
              <a:off x="119" y="1353625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1779A949-29AF-2C57-7D9B-61B77811B289}"/>
              </a:ext>
            </a:extLst>
          </p:cNvPr>
          <p:cNvSpPr txBox="1"/>
          <p:nvPr/>
        </p:nvSpPr>
        <p:spPr>
          <a:xfrm>
            <a:off x="4518871" y="2413300"/>
            <a:ext cx="10960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5" name="yt_shape_10185"/>
          <p:cNvSpPr txBox="1"/>
          <p:nvPr/>
        </p:nvSpPr>
        <p:spPr>
          <a:xfrm>
            <a:off x="540119" y="1039047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37e6,isEnd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7f47,isEnd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的度数等于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186" name="yt_shape_10186" title="H_201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83895" y="2761598"/>
            <a:ext cx="2673447" cy="2555323"/>
            <a:chOff x="0" y="0"/>
            <a:chExt cx="2673447" cy="2555323"/>
          </a:xfrm>
        </p:grpSpPr>
        <p:pic>
          <p:nvPicPr>
            <p:cNvPr id="2" name="yt_image_10186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73447" cy="196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88" name="yt_shape_10188" descr="{&quot;rangeId&quot;:0,&quot;IgnoreLineSpacing&quot;:1}"/>
            <p:cNvSpPr txBox="1"/>
            <p:nvPr/>
          </p:nvSpPr>
          <p:spPr>
            <a:xfrm>
              <a:off x="308251" y="20013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5AB6D0A-0A42-367E-D953-990177FA8324}"/>
              </a:ext>
            </a:extLst>
          </p:cNvPr>
          <p:cNvSpPr txBox="1"/>
          <p:nvPr/>
        </p:nvSpPr>
        <p:spPr>
          <a:xfrm>
            <a:off x="7866210" y="2089521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45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0" name="yt_shape_10190"/>
          <p:cNvSpPr txBox="1"/>
          <p:nvPr/>
        </p:nvSpPr>
        <p:spPr>
          <a:xfrm>
            <a:off x="540119" y="12688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5af6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19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59264" y="3215912"/>
            <a:ext cx="3016347" cy="2304530"/>
            <a:chOff x="0" y="0"/>
            <a:chExt cx="3016347" cy="2304530"/>
          </a:xfrm>
        </p:grpSpPr>
        <p:pic>
          <p:nvPicPr>
            <p:cNvPr id="4" name="yt_image_10194" descr="{&quot;rangeId&quot;:0,&quot;⚘_3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16347" cy="1714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196" descr="{&quot;rangeId&quot;:0,&quot;IgnoreLineSpacing&quot;:1}"/>
            <p:cNvSpPr txBox="1"/>
            <p:nvPr/>
          </p:nvSpPr>
          <p:spPr>
            <a:xfrm>
              <a:off x="368805" y="175053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0192"/>
              <p:cNvSpPr txBox="1"/>
              <p:nvPr/>
            </p:nvSpPr>
            <p:spPr>
              <a:xfrm>
                <a:off x="540118" y="950546"/>
                <a:ext cx="10759597" cy="564667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803bd"/>
                  </a:rPr>
                  <a:t>是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803bd"/>
                  </a:rPr>
                  <a:t>平行四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边形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AEB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106a6"/>
                  </a:rPr>
                  <a:t>＝</a:t>
                </a:r>
                <a:r>
                  <a:rPr lang="en-US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82748"/>
                  </a:rPr>
                  <a:t>B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𝑬𝑨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</m:t>
                            </m:r>
                            <m: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𝑬𝑨𝑫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𝑩𝑪</m:t>
                            </m:r>
                            <m: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2" name="yt_shape_10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950546"/>
                <a:ext cx="10759597" cy="5646674"/>
              </a:xfrm>
              <a:prstGeom prst="rect">
                <a:avLst/>
              </a:prstGeom>
              <a:blipFill>
                <a:blip r:embed="rId2"/>
                <a:stretch>
                  <a:fillRect l="-2606" t="-29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194" name="yt_shape_1019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283368" y="3341400"/>
            <a:ext cx="3016347" cy="2304530"/>
            <a:chOff x="0" y="0"/>
            <a:chExt cx="3016347" cy="2304530"/>
          </a:xfrm>
        </p:grpSpPr>
        <p:pic>
          <p:nvPicPr>
            <p:cNvPr id="3" name="yt_image_10194" descr="{&quot;rangeId&quot;:0,&quot;⚘_3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016347" cy="1714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96" name="yt_shape_10196" descr="{&quot;rangeId&quot;:0,&quot;IgnoreLineSpacing&quot;:1}"/>
            <p:cNvSpPr txBox="1"/>
            <p:nvPr/>
          </p:nvSpPr>
          <p:spPr>
            <a:xfrm>
              <a:off x="368805" y="175053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8" name="yt_shape_10198"/>
          <p:cNvSpPr txBox="1"/>
          <p:nvPr/>
        </p:nvSpPr>
        <p:spPr>
          <a:xfrm>
            <a:off x="540119" y="144116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dda20"/>
              </a:rPr>
              <a:t>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dda20"/>
              </a:rPr>
              <a:t>度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4" name="yt_shape_10199"/>
          <p:cNvSpPr txBox="1"/>
          <p:nvPr/>
        </p:nvSpPr>
        <p:spPr>
          <a:xfrm>
            <a:off x="540118" y="2143195"/>
            <a:ext cx="10380217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知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≌△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EAD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ACB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BAC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fe04a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四边形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ACB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b51e3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grpSp>
        <p:nvGrpSpPr>
          <p:cNvPr id="10200" name="yt_shape_10200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635771" y="2569281"/>
            <a:ext cx="3016347" cy="2304530"/>
            <a:chOff x="0" y="0"/>
            <a:chExt cx="3016347" cy="2304530"/>
          </a:xfrm>
        </p:grpSpPr>
        <p:pic>
          <p:nvPicPr>
            <p:cNvPr id="5" name="yt_image_10200" descr="{&quot;rangeId&quot;:0,&quot;⚘_3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16347" cy="1714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02" name="yt_shape_10202" descr="{&quot;rangeId&quot;:0,&quot;IgnoreLineSpacing&quot;:1}"/>
            <p:cNvSpPr txBox="1"/>
            <p:nvPr/>
          </p:nvSpPr>
          <p:spPr>
            <a:xfrm>
              <a:off x="368805" y="175053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4" name="yt_shape_10204"/>
          <p:cNvSpPr txBox="1"/>
          <p:nvPr/>
        </p:nvSpPr>
        <p:spPr>
          <a:xfrm>
            <a:off x="540000" y="548800"/>
            <a:ext cx="958756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0205"/>
              <p:cNvSpPr txBox="1"/>
              <p:nvPr/>
            </p:nvSpPr>
            <p:spPr>
              <a:xfrm>
                <a:off x="540118" y="1305950"/>
                <a:ext cx="10020191" cy="41939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如图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过点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作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2c1cc"/>
                  </a:rPr>
                  <a:t>于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_⨹_1_c8fa6"/>
                  </a:rPr>
                  <a:t> </a:t>
                </a:r>
                <a:r>
                  <a:rPr lang="en-US" altLang="zh-CN" sz="3600" b="1" i="1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𝑭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p>
                          <m:sSupPr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en-US" altLang="zh-CN" sz="3600" b="1" i="0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𝟒𝟏</m:t>
                        </m:r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6" name="yt_shape_102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305950"/>
                <a:ext cx="10020191" cy="4193915"/>
              </a:xfrm>
              <a:prstGeom prst="rect">
                <a:avLst/>
              </a:prstGeom>
              <a:blipFill>
                <a:blip r:embed="rId2"/>
                <a:stretch>
                  <a:fillRect l="-2800" t="-3924" b="-77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207" name="yt_shape_10207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72165" y="2691670"/>
            <a:ext cx="3016347" cy="2304530"/>
            <a:chOff x="0" y="0"/>
            <a:chExt cx="3016347" cy="2304530"/>
          </a:xfrm>
        </p:grpSpPr>
        <p:pic>
          <p:nvPicPr>
            <p:cNvPr id="7" name="yt_image_10207" descr="{&quot;rangeId&quot;:0,&quot;⚘_3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016347" cy="1714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09" name="yt_shape_10209" descr="{&quot;rangeId&quot;:0,&quot;IgnoreLineSpacing&quot;:1}"/>
            <p:cNvSpPr txBox="1"/>
            <p:nvPr/>
          </p:nvSpPr>
          <p:spPr>
            <a:xfrm>
              <a:off x="368805" y="175053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yt_shape_2">
                <a:extLst>
                  <a:ext uri="{FF2B5EF4-FFF2-40B4-BE49-F238E27FC236}">
                    <a16:creationId xmlns:a16="http://schemas.microsoft.com/office/drawing/2014/main" id="{701CB1CE-7C0A-9B1E-AFA7-516DA2E8CA75}"/>
                  </a:ext>
                </a:extLst>
              </p:cNvPr>
              <p:cNvSpPr txBox="1"/>
              <p:nvPr/>
            </p:nvSpPr>
            <p:spPr>
              <a:xfrm>
                <a:off x="540119" y="5485133"/>
                <a:ext cx="10006201" cy="608052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r>
                  <a:rPr lang="zh-CN" altLang="zh-CN" sz="3600" b="1" spc="15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由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知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ABC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≌△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EAD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DE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𝟒𝟏</m:t>
                        </m:r>
                      </m:e>
                    </m:rad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yt_shape_2">
                <a:extLst>
                  <a:ext uri="{FF2B5EF4-FFF2-40B4-BE49-F238E27FC236}">
                    <a16:creationId xmlns:a16="http://schemas.microsoft.com/office/drawing/2014/main" id="{701CB1CE-7C0A-9B1E-AFA7-516DA2E8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485133"/>
                <a:ext cx="10006201" cy="608052"/>
              </a:xfrm>
              <a:prstGeom prst="rect">
                <a:avLst/>
              </a:prstGeom>
              <a:blipFill>
                <a:blip r:embed="rId4"/>
                <a:stretch>
                  <a:fillRect l="-2803" t="-20000" r="-1889" b="-42000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yt_image_10211">
            <a:extLst>
              <a:ext uri="">
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754" y="2636945"/>
            <a:ext cx="3183166" cy="182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8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4" name="yt_shape_10214"/>
          <p:cNvSpPr txBox="1"/>
          <p:nvPr/>
        </p:nvSpPr>
        <p:spPr>
          <a:xfrm>
            <a:off x="540119" y="456141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0213" name="yt_image_10213" title="H_40.12496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476795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16" name="yt_shape_10216"/>
          <p:cNvSpPr txBox="1"/>
          <p:nvPr/>
        </p:nvSpPr>
        <p:spPr>
          <a:xfrm>
            <a:off x="3592233" y="1037053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0217"/>
          <p:cNvSpPr txBox="1"/>
          <p:nvPr/>
        </p:nvSpPr>
        <p:spPr>
          <a:xfrm>
            <a:off x="540119" y="1624317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重庆沙坪坝区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e21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且分别交直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1468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OE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OF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5554c"/>
              </a:rPr>
              <a:t>的值是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6" name="yt_table_10221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48959"/>
              </p:ext>
            </p:extLst>
          </p:nvPr>
        </p:nvGraphicFramePr>
        <p:xfrm>
          <a:off x="540085" y="3717020"/>
          <a:ext cx="2603710" cy="2194560"/>
        </p:xfrm>
        <a:graphic>
          <a:graphicData uri="http://schemas.openxmlformats.org/drawingml/2006/table">
            <a:tbl>
              <a:tblPr/>
              <a:tblGrid>
                <a:gridCol w="2603710">
                  <a:extLst>
                    <a:ext uri="{9D8B030D-6E8A-4147-A177-3AD203B41FA5}">
                      <a16:colId xmlns:a16="http://schemas.microsoft.com/office/drawing/2014/main" val="100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50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64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100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7" name="yt_shape_10218_skip" title="H_220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02818" y="3241786"/>
            <a:ext cx="2967515" cy="2806148"/>
            <a:chOff x="0" y="0"/>
            <a:chExt cx="2967515" cy="2806148"/>
          </a:xfrm>
        </p:grpSpPr>
        <p:pic>
          <p:nvPicPr>
            <p:cNvPr id="8" name="yt_image_10218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67515" cy="2216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0220" descr="{&quot;rangeId&quot;:0,&quot;IgnoreLineSpacing&quot;:1}"/>
            <p:cNvSpPr txBox="1"/>
            <p:nvPr/>
          </p:nvSpPr>
          <p:spPr>
            <a:xfrm>
              <a:off x="341010" y="2252150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AE437FFE-E937-139A-4886-71A558ADFDF0}"/>
              </a:ext>
            </a:extLst>
          </p:cNvPr>
          <p:cNvSpPr txBox="1"/>
          <p:nvPr/>
        </p:nvSpPr>
        <p:spPr>
          <a:xfrm>
            <a:off x="1367683" y="3223431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23" name="yt_shape_10223"/>
              <p:cNvSpPr txBox="1"/>
              <p:nvPr/>
            </p:nvSpPr>
            <p:spPr>
              <a:xfrm>
                <a:off x="540119" y="540000"/>
                <a:ext cx="11492915" cy="227004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▱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对角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相交于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059d9,isEnd"/>
                  </a:rPr>
                  <a:t>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48819,isEnd"/>
                  </a:rPr>
                  <a:t>所在直线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翻折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到其原来所在的同一平面内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3_6f8f9,isEnd"/>
                  </a:rPr>
                  <a:t>的落点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记为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B'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DB'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的长为</a:t>
                </a:r>
                <a:r>
                  <a:rPr sz="4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0223" name="yt_shape_102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40000"/>
                <a:ext cx="11492915" cy="2270045"/>
              </a:xfrm>
              <a:prstGeom prst="rect">
                <a:avLst/>
              </a:prstGeom>
              <a:blipFill>
                <a:blip r:embed="rId2"/>
                <a:stretch>
                  <a:fillRect l="-2440" t="-7258" b="-110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225" name="yt_shape_10225" title="H_233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943320" y="2817355"/>
            <a:ext cx="6096865" cy="2966485"/>
            <a:chOff x="0" y="0"/>
            <a:chExt cx="6096865" cy="2966485"/>
          </a:xfrm>
        </p:grpSpPr>
        <p:pic>
          <p:nvPicPr>
            <p:cNvPr id="2" name="yt_image_10225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6096865" cy="2376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27" name="yt_shape_10227" descr="{&quot;rangeId&quot;:0,&quot;IgnoreLineSpacing&quot;:1}"/>
            <p:cNvSpPr txBox="1"/>
            <p:nvPr/>
          </p:nvSpPr>
          <p:spPr>
            <a:xfrm>
              <a:off x="1905685" y="24124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DD4B3D9-A715-66D8-5D54-D7EF2DAF9575}"/>
                  </a:ext>
                </a:extLst>
              </p:cNvPr>
              <p:cNvSpPr txBox="1"/>
              <p:nvPr/>
            </p:nvSpPr>
            <p:spPr>
              <a:xfrm>
                <a:off x="5361833" y="2025094"/>
                <a:ext cx="1259841" cy="695783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3" name="文本框 2" descr="{'rangeId': 14, 'pageBreak': True, 'mathAnswerShape': 1}">
                <a:extLst>
                  <a:ext uri="{FF2B5EF4-FFF2-40B4-BE49-F238E27FC236}">
                    <a16:creationId xmlns:a16="http://schemas.microsoft.com/office/drawing/2014/main" id="{7DD4B3D9-A715-66D8-5D54-D7EF2DAF9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833" y="2025094"/>
                <a:ext cx="1259841" cy="6957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" name="yt_shape_10229"/>
          <p:cNvSpPr txBox="1"/>
          <p:nvPr/>
        </p:nvSpPr>
        <p:spPr>
          <a:xfrm>
            <a:off x="540119" y="773422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8c6b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480e"/>
              </a:rPr>
              <a:t>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在同一直线上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b79b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pic>
        <p:nvPicPr>
          <p:cNvPr id="10231" name="yt_image_10231" title="H_151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466" y="3933035"/>
            <a:ext cx="2629067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33" name="yt_shape_10233"/>
              <p:cNvSpPr txBox="1"/>
              <p:nvPr/>
            </p:nvSpPr>
            <p:spPr>
              <a:xfrm>
                <a:off x="540000" y="716222"/>
                <a:ext cx="11111999" cy="506555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是等腰直角三角形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𝑫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𝑫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233" name="yt_shape_10233" descr="{&quot;rangeId&quot;:25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716222"/>
                <a:ext cx="11111999" cy="5065554"/>
              </a:xfrm>
              <a:prstGeom prst="rect">
                <a:avLst/>
              </a:prstGeom>
              <a:blipFill>
                <a:blip r:embed="rId2"/>
                <a:stretch>
                  <a:fillRect l="-2525" t="-3249" b="-45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0231" title="H_151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4083" y="3501005"/>
            <a:ext cx="3181171" cy="233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3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0" name="yt_shape_10130"/>
          <p:cNvSpPr txBox="1"/>
          <p:nvPr/>
        </p:nvSpPr>
        <p:spPr>
          <a:xfrm>
            <a:off x="4393046" y="695701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129" name="yt_image_10129">
            <a:extLst>
              <a:ext uri="">
                <a16:creationId xmlns="" xmlns:p14="http://schemas.microsoft.com/office/powerpoint/2010/main" xmlns:mc="http://schemas.openxmlformats.org/markup-compatibility/2006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731436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2" name="yt_shape_10132"/>
          <p:cNvSpPr txBox="1"/>
          <p:nvPr/>
        </p:nvSpPr>
        <p:spPr>
          <a:xfrm>
            <a:off x="540119" y="126153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4535"/>
              </a:rPr>
              <a:t>相交于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下列说法正确的是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133" name="yt_table_10133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764951"/>
              </p:ext>
            </p:extLst>
          </p:nvPr>
        </p:nvGraphicFramePr>
        <p:xfrm>
          <a:off x="540085" y="2420319"/>
          <a:ext cx="10692130" cy="1097280"/>
        </p:xfrm>
        <a:graphic>
          <a:graphicData uri="http://schemas.openxmlformats.org/drawingml/2006/table">
            <a:tbl>
              <a:tblPr/>
              <a:tblGrid>
                <a:gridCol w="5723255">
                  <a:extLst>
                    <a:ext uri="{9D8B030D-6E8A-4147-A177-3AD203B41FA5}">
                      <a16:colId xmlns:a16="http://schemas.microsoft.com/office/drawing/2014/main" val="10020"/>
                    </a:ext>
                  </a:extLst>
                </a:gridCol>
                <a:gridCol w="4968875">
                  <a:extLst>
                    <a:ext uri="{9D8B030D-6E8A-4147-A177-3AD203B41FA5}">
                      <a16:colId xmlns:a16="http://schemas.microsoft.com/office/drawing/2014/main" val="10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0135" name="yt_shape_10135" title="H_163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86744" y="3573463"/>
            <a:ext cx="3218725" cy="2082248"/>
            <a:chOff x="0" y="0"/>
            <a:chExt cx="3218725" cy="2082248"/>
          </a:xfrm>
        </p:grpSpPr>
        <p:pic>
          <p:nvPicPr>
            <p:cNvPr id="2" name="yt_image_10135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18725" cy="149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37" name="yt_shape_10137" descr="{&quot;rangeId&quot;:0,&quot;IgnoreLineSpacing&quot;:1}"/>
            <p:cNvSpPr txBox="1"/>
            <p:nvPr/>
          </p:nvSpPr>
          <p:spPr>
            <a:xfrm>
              <a:off x="352340" y="1528250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6A1DB7A-A95E-47CC-CC07-565B9D027C1A}"/>
              </a:ext>
            </a:extLst>
          </p:cNvPr>
          <p:cNvSpPr txBox="1"/>
          <p:nvPr/>
        </p:nvSpPr>
        <p:spPr>
          <a:xfrm>
            <a:off x="6381008" y="176336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5" name="yt_shape_10235"/>
          <p:cNvSpPr txBox="1"/>
          <p:nvPr/>
        </p:nvSpPr>
        <p:spPr>
          <a:xfrm>
            <a:off x="540119" y="102873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3d3b"/>
              </a:rPr>
              <a:t>：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236" name="yt_shape_10236" title="H_198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86007" y="2364710"/>
            <a:ext cx="3362862" cy="2525160"/>
            <a:chOff x="0" y="0"/>
            <a:chExt cx="3362862" cy="2525160"/>
          </a:xfrm>
        </p:grpSpPr>
        <p:pic>
          <p:nvPicPr>
            <p:cNvPr id="2" name="yt_image_10236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62862" cy="1935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38" name="yt_shape_10238" descr="{&quot;rangeId&quot;:0,&quot;IgnoreLineSpacing&quot;:1}"/>
            <p:cNvSpPr txBox="1"/>
            <p:nvPr/>
          </p:nvSpPr>
          <p:spPr>
            <a:xfrm>
              <a:off x="542063" y="197116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10239" name="yt_shape_10239"/>
          <p:cNvSpPr txBox="1"/>
          <p:nvPr/>
        </p:nvSpPr>
        <p:spPr>
          <a:xfrm>
            <a:off x="540000" y="4915270"/>
            <a:ext cx="4632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" name="yt_shape_10240"/>
          <p:cNvSpPr txBox="1"/>
          <p:nvPr/>
        </p:nvSpPr>
        <p:spPr>
          <a:xfrm>
            <a:off x="540120" y="540000"/>
            <a:ext cx="11244276" cy="60939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上截取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MD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21ba5"/>
              </a:rPr>
              <a:t>结</a:t>
            </a:r>
            <a:r>
              <a:rPr lang="en-US" altLang="zh-CN" sz="3600" b="1" i="1" u="none" spc="-2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MG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1" u="none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pic>
        <p:nvPicPr>
          <p:cNvPr id="3" name="yt_image_10241" title="H_127.12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150" y="1342386"/>
            <a:ext cx="3365407" cy="161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0243"/>
          <p:cNvSpPr txBox="1"/>
          <p:nvPr/>
        </p:nvSpPr>
        <p:spPr>
          <a:xfrm>
            <a:off x="8256269" y="3007305"/>
            <a:ext cx="27796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" grpId="0" build="allAtOnce"/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5F2021EB-F4E3-FD31-C2C6-17528A7F4E9F}"/>
              </a:ext>
            </a:extLst>
          </p:cNvPr>
          <p:cNvSpPr txBox="1"/>
          <p:nvPr/>
        </p:nvSpPr>
        <p:spPr>
          <a:xfrm>
            <a:off x="540119" y="814592"/>
            <a:ext cx="11114449" cy="387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和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endParaRPr lang="en-US" altLang="zh-CN" sz="3600" b="1" smtClean="0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），</a:t>
            </a:r>
            <a:endParaRPr lang="en-US" altLang="zh-CN" sz="3600" b="1" smtClean="0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3" name="yt_image_10241" title="H_127.12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105" y="2924965"/>
            <a:ext cx="3365407" cy="161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0243"/>
          <p:cNvSpPr txBox="1"/>
          <p:nvPr/>
        </p:nvSpPr>
        <p:spPr>
          <a:xfrm>
            <a:off x="7608224" y="4589884"/>
            <a:ext cx="27796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9" name="yt_shape_10139"/>
          <p:cNvSpPr txBox="1"/>
          <p:nvPr/>
        </p:nvSpPr>
        <p:spPr>
          <a:xfrm>
            <a:off x="540119" y="70162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61f3"/>
              </a:rPr>
              <a:t>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角线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OA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b902"/>
              </a:rPr>
              <a:t>的取值范围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b902"/>
              </a:rPr>
              <a:t>是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 spc="-100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140" name="yt_table_10140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698302"/>
              </p:ext>
            </p:extLst>
          </p:nvPr>
        </p:nvGraphicFramePr>
        <p:xfrm>
          <a:off x="540085" y="1916895"/>
          <a:ext cx="10530206" cy="1097280"/>
        </p:xfrm>
        <a:graphic>
          <a:graphicData uri="http://schemas.openxmlformats.org/drawingml/2006/table">
            <a:tbl>
              <a:tblPr/>
              <a:tblGrid>
                <a:gridCol w="5731193">
                  <a:extLst>
                    <a:ext uri="{9D8B030D-6E8A-4147-A177-3AD203B41FA5}">
                      <a16:colId xmlns:a16="http://schemas.microsoft.com/office/drawing/2014/main" val="10022"/>
                    </a:ext>
                  </a:extLst>
                </a:gridCol>
                <a:gridCol w="4799013">
                  <a:extLst>
                    <a:ext uri="{9D8B030D-6E8A-4147-A177-3AD203B41FA5}">
                      <a16:colId xmlns:a16="http://schemas.microsoft.com/office/drawing/2014/main" val="10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10142" name="yt_shape_10142" title="H_163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53312" y="3075957"/>
            <a:ext cx="3218725" cy="2082248"/>
            <a:chOff x="0" y="0"/>
            <a:chExt cx="3218725" cy="2082248"/>
          </a:xfrm>
        </p:grpSpPr>
        <p:pic>
          <p:nvPicPr>
            <p:cNvPr id="2" name="yt_image_10142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18725" cy="149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44" name="yt_shape_10144" descr="{&quot;rangeId&quot;:0,&quot;IgnoreLineSpacing&quot;:1}"/>
            <p:cNvSpPr txBox="1"/>
            <p:nvPr/>
          </p:nvSpPr>
          <p:spPr>
            <a:xfrm>
              <a:off x="580890" y="15282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446779D8-0BB2-41DB-CA5C-8CCDDF703A5B}"/>
              </a:ext>
            </a:extLst>
          </p:cNvPr>
          <p:cNvSpPr txBox="1"/>
          <p:nvPr/>
        </p:nvSpPr>
        <p:spPr>
          <a:xfrm>
            <a:off x="10128280" y="121149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6" name="yt_shape_10146"/>
          <p:cNvSpPr txBox="1"/>
          <p:nvPr/>
        </p:nvSpPr>
        <p:spPr>
          <a:xfrm>
            <a:off x="540119" y="105283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a386"/>
              </a:rPr>
              <a:t>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1cee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pSp>
        <p:nvGrpSpPr>
          <p:cNvPr id="10147" name="yt_shape_10147" title="H_165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19204" y="2930185"/>
            <a:ext cx="3486942" cy="2106060"/>
            <a:chOff x="0" y="0"/>
            <a:chExt cx="3486942" cy="2106060"/>
          </a:xfrm>
        </p:grpSpPr>
        <p:pic>
          <p:nvPicPr>
            <p:cNvPr id="2" name="yt_image_10147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486942" cy="1516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49" name="yt_shape_10149" descr="{&quot;rangeId&quot;:0,&quot;IgnoreLineSpacing&quot;:1}"/>
            <p:cNvSpPr txBox="1"/>
            <p:nvPr/>
          </p:nvSpPr>
          <p:spPr>
            <a:xfrm>
              <a:off x="714998" y="15520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4B31BD9-5CD8-551F-F55A-2F814D6058EF}"/>
              </a:ext>
            </a:extLst>
          </p:cNvPr>
          <p:cNvSpPr txBox="1"/>
          <p:nvPr/>
        </p:nvSpPr>
        <p:spPr>
          <a:xfrm>
            <a:off x="7363671" y="2103309"/>
            <a:ext cx="48488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yt_shape_10151"/>
          <p:cNvSpPr txBox="1"/>
          <p:nvPr/>
        </p:nvSpPr>
        <p:spPr>
          <a:xfrm>
            <a:off x="540119" y="5156462"/>
            <a:ext cx="11492915" cy="8699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	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1" name="yt_shape_10151"/>
          <p:cNvSpPr txBox="1"/>
          <p:nvPr/>
        </p:nvSpPr>
        <p:spPr>
          <a:xfrm>
            <a:off x="540119" y="79776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11e2,isEnd"/>
              </a:rPr>
              <a:t>、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f6f5,isEnd"/>
              </a:rPr>
              <a:t>，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152" name="yt_shape_10152" title="H_191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243895" y="2588454"/>
            <a:ext cx="3837560" cy="2433085"/>
            <a:chOff x="0" y="0"/>
            <a:chExt cx="3837560" cy="2433085"/>
          </a:xfrm>
        </p:grpSpPr>
        <p:pic>
          <p:nvPicPr>
            <p:cNvPr id="3" name="yt_image_10152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837560" cy="1843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54" name="yt_shape_10154" descr="{&quot;rangeId&quot;:0,&quot;IgnoreLineSpacing&quot;:1}"/>
            <p:cNvSpPr txBox="1"/>
            <p:nvPr/>
          </p:nvSpPr>
          <p:spPr>
            <a:xfrm>
              <a:off x="661758" y="1879087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41F7B821-CF8E-4452-397C-CA699CCBE348}"/>
              </a:ext>
            </a:extLst>
          </p:cNvPr>
          <p:cNvSpPr txBox="1"/>
          <p:nvPr/>
        </p:nvSpPr>
        <p:spPr>
          <a:xfrm>
            <a:off x="9192215" y="1307630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7" name="yt_shape_10157"/>
          <p:cNvSpPr txBox="1"/>
          <p:nvPr/>
        </p:nvSpPr>
        <p:spPr>
          <a:xfrm>
            <a:off x="540119" y="12688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AEEF"/>
                </a:solidFill>
                <a:effectLst/>
                <a:latin typeface="Times New Roman" pitchFamily="36"/>
                <a:ea typeface="黑体" pitchFamily="36"/>
              </a:rPr>
              <a:t>【教材改编】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3535,isEnd"/>
              </a:rPr>
              <a:t>相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fd4a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163B6D9-97A4-E5C1-BEF0-9F5700F97320}"/>
              </a:ext>
            </a:extLst>
          </p:cNvPr>
          <p:cNvSpPr txBox="1"/>
          <p:nvPr/>
        </p:nvSpPr>
        <p:spPr>
          <a:xfrm>
            <a:off x="4153746" y="2319324"/>
            <a:ext cx="1794573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cm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yt_shape_10156"/>
          <p:cNvSpPr txBox="1"/>
          <p:nvPr/>
        </p:nvSpPr>
        <p:spPr>
          <a:xfrm>
            <a:off x="4727449" y="4835536"/>
            <a:ext cx="208390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pic>
        <p:nvPicPr>
          <p:cNvPr id="5" name="yt_shape_1731372757104">
            <a:extLst>
              <a:ext uri="{FF2B5EF4-FFF2-40B4-BE49-F238E27FC236}">
                <a16:creationId xmlns:a16="http://schemas.microsoft.com/office/drawing/2014/main" id="{97F492CF-FB92-8306-DD80-0229F50723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250" y="3188563"/>
            <a:ext cx="2938652" cy="16469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" name="yt_shape_10158"/>
          <p:cNvSpPr txBox="1"/>
          <p:nvPr/>
        </p:nvSpPr>
        <p:spPr>
          <a:xfrm>
            <a:off x="540120" y="554248"/>
            <a:ext cx="11100266" cy="25776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200" b="0" i="0" u="none" smtClean="0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dc6d"/>
              </a:rPr>
              <a:t>和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159" name="yt_shape_10159" title="H_205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1932473" y="3437160"/>
            <a:ext cx="3761515" cy="2609298"/>
            <a:chOff x="0" y="0"/>
            <a:chExt cx="3761515" cy="2609298"/>
          </a:xfrm>
        </p:grpSpPr>
        <p:pic>
          <p:nvPicPr>
            <p:cNvPr id="2" name="yt_image_10159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761515" cy="2019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61" name="yt_shape_10161" descr="{&quot;rangeId&quot;:0,&quot;IgnoreLineSpacing&quot;:1}"/>
            <p:cNvSpPr txBox="1"/>
            <p:nvPr/>
          </p:nvSpPr>
          <p:spPr>
            <a:xfrm>
              <a:off x="856805" y="20553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7" name="yt_shape_10163"/>
          <p:cNvSpPr txBox="1"/>
          <p:nvPr/>
        </p:nvSpPr>
        <p:spPr>
          <a:xfrm>
            <a:off x="540120" y="1717073"/>
            <a:ext cx="11244276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请用尺规完成基本作图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5353b"/>
              </a:rPr>
              <a:t>的平分线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5353b"/>
              </a:rPr>
              <a:t>交</a:t>
            </a:r>
            <a:r>
              <a:rPr lang="en-US" altLang="zh-CN" sz="3600" b="1" i="1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；（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83c78"/>
              </a:rPr>
              <a:t>不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83c78"/>
              </a:rPr>
              <a:t>写作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法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8" name="yt_shape_10164"/>
          <p:cNvSpPr txBox="1"/>
          <p:nvPr/>
        </p:nvSpPr>
        <p:spPr>
          <a:xfrm>
            <a:off x="540119" y="2875002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9" name="yt_image_10165" title="H_164.87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123" y="3356995"/>
            <a:ext cx="3756167" cy="20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0167"/>
          <p:cNvSpPr txBox="1"/>
          <p:nvPr/>
        </p:nvSpPr>
        <p:spPr>
          <a:xfrm>
            <a:off x="7104070" y="5447910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0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8" name="yt_shape_10168"/>
          <p:cNvSpPr txBox="1"/>
          <p:nvPr/>
        </p:nvSpPr>
        <p:spPr>
          <a:xfrm>
            <a:off x="540119" y="35310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的条件下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45eb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69" name="yt_shape_10169"/>
              <p:cNvSpPr txBox="1"/>
              <p:nvPr/>
            </p:nvSpPr>
            <p:spPr>
              <a:xfrm>
                <a:off x="540119" y="1511889"/>
                <a:ext cx="11492915" cy="412157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为平行四边形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的平分线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是线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的垂直平分线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的周长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endParaRPr lang="en-US" altLang="zh-CN" sz="3600" b="1" i="0" u="none" spc="375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2eca2"/>
                  </a:rPr>
                  <a:t>＝</a:t>
                </a:r>
                <a:r>
                  <a:rPr lang="en-US" altLang="zh-CN" sz="36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169" name="yt_shape_101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511889"/>
                <a:ext cx="11492915" cy="4121578"/>
              </a:xfrm>
              <a:prstGeom prst="rect">
                <a:avLst/>
              </a:prstGeom>
              <a:blipFill>
                <a:blip r:embed="rId2"/>
                <a:stretch>
                  <a:fillRect l="-2440" t="-3994" b="-19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0165" title="H_164.87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37421" y="3501886"/>
            <a:ext cx="3414697" cy="190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6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2" name="yt_shape_10172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171" name="yt_image_10171">
            <a:extLst>
              <a:ext uri="">
                <a16:creationId xmlns="" xmlns:p14="http://schemas.microsoft.com/office/powerpoint/2010/main" xmlns:mc="http://schemas.openxmlformats.org/markup-compatibility/2006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74" name="yt_shape_10174"/>
          <p:cNvSpPr txBox="1"/>
          <p:nvPr/>
        </p:nvSpPr>
        <p:spPr>
          <a:xfrm>
            <a:off x="540119" y="1105834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27d83"/>
              </a:rPr>
              <a:t>的平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8c1b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178" name="yt_table_10178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974488"/>
              </p:ext>
            </p:extLst>
          </p:nvPr>
        </p:nvGraphicFramePr>
        <p:xfrm>
          <a:off x="540085" y="2764166"/>
          <a:ext cx="6496686" cy="1097280"/>
        </p:xfrm>
        <a:graphic>
          <a:graphicData uri="http://schemas.openxmlformats.org/drawingml/2006/table">
            <a:tbl>
              <a:tblPr/>
              <a:tblGrid>
                <a:gridCol w="3261043">
                  <a:extLst>
                    <a:ext uri="{9D8B030D-6E8A-4147-A177-3AD203B41FA5}">
                      <a16:colId xmlns:a16="http://schemas.microsoft.com/office/drawing/2014/main" val="10032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0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70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pSp>
        <p:nvGrpSpPr>
          <p:cNvPr id="10175" name="yt_shape_10175_skip" title="H_200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272100" y="3068975"/>
            <a:ext cx="3391285" cy="2547385"/>
            <a:chOff x="0" y="0"/>
            <a:chExt cx="3391285" cy="2547385"/>
          </a:xfrm>
        </p:grpSpPr>
        <p:pic>
          <p:nvPicPr>
            <p:cNvPr id="2" name="yt_image_10175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391285" cy="1957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77" name="yt_shape_10177" descr="{&quot;rangeId&quot;:0,&quot;IgnoreLineSpacing&quot;:1}"/>
            <p:cNvSpPr txBox="1"/>
            <p:nvPr/>
          </p:nvSpPr>
          <p:spPr>
            <a:xfrm>
              <a:off x="671690" y="19933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37F38FA-FCEB-134F-1508-1639B2D9F67C}"/>
              </a:ext>
            </a:extLst>
          </p:cNvPr>
          <p:cNvSpPr txBox="1"/>
          <p:nvPr/>
        </p:nvSpPr>
        <p:spPr>
          <a:xfrm>
            <a:off x="8457457" y="215630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42</TotalTime>
  <Words>1052</Words>
  <Application>Microsoft Office PowerPoint</Application>
  <PresentationFormat>宽屏</PresentationFormat>
  <Paragraphs>129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74" baseType="lpstr">
      <vt:lpstr>,isEnd</vt:lpstr>
      <vt:lpstr>_⨹_1_059d9,isEnd</vt:lpstr>
      <vt:lpstr>_⨹_1_106a6</vt:lpstr>
      <vt:lpstr>_⨹_1_111e2,isEnd</vt:lpstr>
      <vt:lpstr>_⨹_1_17f47,isEnd</vt:lpstr>
      <vt:lpstr>_⨹_1_21ba5</vt:lpstr>
      <vt:lpstr>_⨹_1_245eb</vt:lpstr>
      <vt:lpstr>_⨹_1_2c1cc</vt:lpstr>
      <vt:lpstr>_⨹_1_2eca2</vt:lpstr>
      <vt:lpstr>_⨹_1_337e6,isEnd</vt:lpstr>
      <vt:lpstr>_⨹_1_3b79b</vt:lpstr>
      <vt:lpstr>_⨹_1_5480e</vt:lpstr>
      <vt:lpstr>_⨹_1_561f3</vt:lpstr>
      <vt:lpstr>_⨹_1_5e21d</vt:lpstr>
      <vt:lpstr>_⨹_1_78c6b</vt:lpstr>
      <vt:lpstr>_⨹_1_82748</vt:lpstr>
      <vt:lpstr>_⨹_1_88c1b</vt:lpstr>
      <vt:lpstr>_⨹_1_8dc6d</vt:lpstr>
      <vt:lpstr>_⨹_1_8fd4a,isEnd</vt:lpstr>
      <vt:lpstr>_⨹_1_91468</vt:lpstr>
      <vt:lpstr>_⨹_1_a1cee</vt:lpstr>
      <vt:lpstr>_⨹_1_b51e3</vt:lpstr>
      <vt:lpstr>_⨹_1_c7d45,isEnd</vt:lpstr>
      <vt:lpstr>_⨹_1_c8fa6</vt:lpstr>
      <vt:lpstr>_⨹_1_ca386</vt:lpstr>
      <vt:lpstr>_⨹_1_d13c0,isEnd</vt:lpstr>
      <vt:lpstr>_⨹_1_e3d3b</vt:lpstr>
      <vt:lpstr>_⨹_1_ef6f5,isEnd</vt:lpstr>
      <vt:lpstr>_⨹_1_f3535,isEnd</vt:lpstr>
      <vt:lpstr>_⨹_1_f5af6</vt:lpstr>
      <vt:lpstr>_⨹_1_fe04a</vt:lpstr>
      <vt:lpstr>_⨹_2_27d83</vt:lpstr>
      <vt:lpstr>_⨹_2_dda20</vt:lpstr>
      <vt:lpstr>_⨹_3_24535</vt:lpstr>
      <vt:lpstr>_⨹_3_5554c</vt:lpstr>
      <vt:lpstr>_⨹_3_6f8f9,isEnd</vt:lpstr>
      <vt:lpstr>_⨹_3_83c78</vt:lpstr>
      <vt:lpstr>_⨹_4_48819,isEnd</vt:lpstr>
      <vt:lpstr>_⨹_4_803bd</vt:lpstr>
      <vt:lpstr>_⨹_5_5353b</vt:lpstr>
      <vt:lpstr>_⨹_6_1b902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18</cp:revision>
  <dcterms:created xsi:type="dcterms:W3CDTF">2024-11-12T00:51:32Z</dcterms:created>
  <dcterms:modified xsi:type="dcterms:W3CDTF">2024-11-24T02:45:05Z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